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7"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7810A5-1A13-4087-8DFA-155E6E5B5D73}"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203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10A5-1A13-4087-8DFA-155E6E5B5D73}"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02959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10A5-1A13-4087-8DFA-155E6E5B5D73}"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20138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C907F33-0FCA-4E85-80A3-E65877511D8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8904E016-6900-4458-B3CE-CF0F6B0E079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DDA1E2A-7AD9-4240-878F-17720818783C}"/>
              </a:ext>
            </a:extLst>
          </p:cNvPr>
          <p:cNvSpPr>
            <a:spLocks noGrp="1" noChangeArrowheads="1"/>
          </p:cNvSpPr>
          <p:nvPr>
            <p:ph type="sldNum" sz="quarter" idx="12"/>
          </p:nvPr>
        </p:nvSpPr>
        <p:spPr>
          <a:ln/>
        </p:spPr>
        <p:txBody>
          <a:bodyPr/>
          <a:lstStyle>
            <a:lvl1pPr>
              <a:defRPr/>
            </a:lvl1pPr>
          </a:lstStyle>
          <a:p>
            <a:pPr>
              <a:defRPr/>
            </a:pPr>
            <a:fld id="{0AD5E198-B46E-4094-9CF8-4BC2D67BA00A}" type="slidenum">
              <a:rPr lang="en-GB" altLang="en-US"/>
              <a:pPr>
                <a:defRPr/>
              </a:pPr>
              <a:t>‹#›</a:t>
            </a:fld>
            <a:endParaRPr lang="en-GB" altLang="en-US"/>
          </a:p>
        </p:txBody>
      </p:sp>
    </p:spTree>
    <p:extLst>
      <p:ext uri="{BB962C8B-B14F-4D97-AF65-F5344CB8AC3E}">
        <p14:creationId xmlns:p14="http://schemas.microsoft.com/office/powerpoint/2010/main" val="152968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a:p>
        </p:txBody>
      </p:sp>
      <p:sp>
        <p:nvSpPr>
          <p:cNvPr id="5" name="Rectangle 4">
            <a:extLst>
              <a:ext uri="{FF2B5EF4-FFF2-40B4-BE49-F238E27FC236}">
                <a16:creationId xmlns:a16="http://schemas.microsoft.com/office/drawing/2014/main" id="{FFF3DCD3-85BE-49A3-9A1E-5E71BDBCD87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0DB4BA0-4821-4499-B396-75DA5AA82FE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7F1DEBB-301F-4306-80E0-D39312E45993}"/>
              </a:ext>
            </a:extLst>
          </p:cNvPr>
          <p:cNvSpPr>
            <a:spLocks noGrp="1" noChangeArrowheads="1"/>
          </p:cNvSpPr>
          <p:nvPr>
            <p:ph type="sldNum" sz="quarter" idx="12"/>
          </p:nvPr>
        </p:nvSpPr>
        <p:spPr>
          <a:ln/>
        </p:spPr>
        <p:txBody>
          <a:bodyPr/>
          <a:lstStyle>
            <a:lvl1pPr>
              <a:defRPr/>
            </a:lvl1pPr>
          </a:lstStyle>
          <a:p>
            <a:pPr>
              <a:defRPr/>
            </a:pPr>
            <a:fld id="{F46BBC33-86CB-4654-B223-6E28D14E77E0}" type="slidenum">
              <a:rPr lang="en-GB" altLang="en-US"/>
              <a:pPr>
                <a:defRPr/>
              </a:pPr>
              <a:t>‹#›</a:t>
            </a:fld>
            <a:endParaRPr lang="en-GB" altLang="en-US"/>
          </a:p>
        </p:txBody>
      </p:sp>
    </p:spTree>
    <p:extLst>
      <p:ext uri="{BB962C8B-B14F-4D97-AF65-F5344CB8AC3E}">
        <p14:creationId xmlns:p14="http://schemas.microsoft.com/office/powerpoint/2010/main" val="129298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8812DD84-3CD2-40B4-A3BA-294A55BC00E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E0CB28F3-9D35-4479-B958-9C78322838D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EE0ADACB-690C-45FC-A96A-3BF1FB9185AF}"/>
              </a:ext>
            </a:extLst>
          </p:cNvPr>
          <p:cNvSpPr>
            <a:spLocks noGrp="1" noChangeArrowheads="1"/>
          </p:cNvSpPr>
          <p:nvPr>
            <p:ph type="sldNum" sz="quarter" idx="12"/>
          </p:nvPr>
        </p:nvSpPr>
        <p:spPr>
          <a:ln/>
        </p:spPr>
        <p:txBody>
          <a:bodyPr/>
          <a:lstStyle>
            <a:lvl1pPr>
              <a:defRPr/>
            </a:lvl1pPr>
          </a:lstStyle>
          <a:p>
            <a:pPr>
              <a:defRPr/>
            </a:pPr>
            <a:fld id="{228A91D2-906F-4581-84A4-6F58138B750D}" type="slidenum">
              <a:rPr lang="en-GB" altLang="en-US"/>
              <a:pPr>
                <a:defRPr/>
              </a:pPr>
              <a:t>‹#›</a:t>
            </a:fld>
            <a:endParaRPr lang="en-GB" altLang="en-US"/>
          </a:p>
        </p:txBody>
      </p:sp>
    </p:spTree>
    <p:extLst>
      <p:ext uri="{BB962C8B-B14F-4D97-AF65-F5344CB8AC3E}">
        <p14:creationId xmlns:p14="http://schemas.microsoft.com/office/powerpoint/2010/main" val="263092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10A5-1A13-4087-8DFA-155E6E5B5D73}"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58042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09240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10A5-1A13-4087-8DFA-155E6E5B5D73}" type="datetimeFigureOut">
              <a:rPr lang="tr-TR" smtClean="0"/>
              <a:t>1.03.2018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40344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10A5-1A13-4087-8DFA-155E6E5B5D73}" type="datetimeFigureOut">
              <a:rPr lang="tr-TR" smtClean="0"/>
              <a:t>1.03.2018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11714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10A5-1A13-4087-8DFA-155E6E5B5D73}" type="datetimeFigureOut">
              <a:rPr lang="tr-TR" smtClean="0"/>
              <a:t>1.03.2018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55465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10A5-1A13-4087-8DFA-155E6E5B5D73}" type="datetimeFigureOut">
              <a:rPr lang="tr-TR" smtClean="0"/>
              <a:t>1.03.2018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414640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1.03.2018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55551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1.03.2018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17053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810A5-1A13-4087-8DFA-155E6E5B5D73}" type="datetimeFigureOut">
              <a:rPr lang="tr-TR" smtClean="0"/>
              <a:t>1.03.2018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21224082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eu.amazon.com/images/P/1840593970.02.LZZZZZZZ.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ideo" Target="file:///C:\Documents%20and%20Settings\Teacher\Local%20Settings\Temporary%20Internet%20Files\Content.IE5\GUY9LWEL\MPj03154790000%5b1%5d.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ideo" Target="file:///C:\Documents%20and%20Settings\Teacher\Local%20Settings\Temporary%20Internet%20Files\Content.IE5\GUY9LWEL\MCj03825760000%5b1%5d.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4.x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66EEED7-6B08-4CF5-BE34-EDC0454CEE31}"/>
              </a:ext>
            </a:extLst>
          </p:cNvPr>
          <p:cNvSpPr>
            <a:spLocks noGrp="1" noChangeArrowheads="1"/>
          </p:cNvSpPr>
          <p:nvPr>
            <p:ph type="ctrTitle"/>
          </p:nvPr>
        </p:nvSpPr>
        <p:spPr>
          <a:xfrm>
            <a:off x="684213" y="1628775"/>
            <a:ext cx="7772400" cy="2451100"/>
          </a:xfrm>
        </p:spPr>
        <p:txBody>
          <a:bodyPr/>
          <a:lstStyle/>
          <a:p>
            <a:pPr eaLnBrk="1" hangingPunct="1"/>
            <a:r>
              <a:rPr lang="en-GB" altLang="en-US"/>
              <a:t>World Book Day Quiz</a:t>
            </a:r>
            <a:br>
              <a:rPr lang="en-GB" altLang="en-US"/>
            </a:br>
            <a:r>
              <a:rPr lang="en-GB" altLang="en-US"/>
              <a:t>2018</a:t>
            </a:r>
          </a:p>
        </p:txBody>
      </p:sp>
      <p:pic>
        <p:nvPicPr>
          <p:cNvPr id="2051" name="Picture 4" descr="MCj03967000000[1]">
            <a:extLst>
              <a:ext uri="{FF2B5EF4-FFF2-40B4-BE49-F238E27FC236}">
                <a16:creationId xmlns:a16="http://schemas.microsoft.com/office/drawing/2014/main" id="{BE4A656D-48E7-4E00-AEF3-9A371340D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508500"/>
            <a:ext cx="179863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MCj03114260000[1]">
            <a:extLst>
              <a:ext uri="{FF2B5EF4-FFF2-40B4-BE49-F238E27FC236}">
                <a16:creationId xmlns:a16="http://schemas.microsoft.com/office/drawing/2014/main" id="{614EAB46-4D06-420A-8199-35581FE88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581525"/>
            <a:ext cx="161448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07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A8AB817-6800-4E10-AA1E-E3770B8ADB2A}"/>
              </a:ext>
            </a:extLst>
          </p:cNvPr>
          <p:cNvSpPr>
            <a:spLocks noGrp="1" noChangeArrowheads="1"/>
          </p:cNvSpPr>
          <p:nvPr>
            <p:ph type="title"/>
          </p:nvPr>
        </p:nvSpPr>
        <p:spPr/>
        <p:txBody>
          <a:bodyPr/>
          <a:lstStyle/>
          <a:p>
            <a:pPr eaLnBrk="1" hangingPunct="1"/>
            <a:r>
              <a:rPr lang="en-GB" altLang="en-US" sz="4000"/>
              <a:t>9. Who is this famous children’s author?</a:t>
            </a:r>
          </a:p>
        </p:txBody>
      </p:sp>
      <p:pic>
        <p:nvPicPr>
          <p:cNvPr id="11267" name="Picture 5" descr="jwilson_thumb">
            <a:extLst>
              <a:ext uri="{FF2B5EF4-FFF2-40B4-BE49-F238E27FC236}">
                <a16:creationId xmlns:a16="http://schemas.microsoft.com/office/drawing/2014/main" id="{229C3719-9431-47EC-BEC2-25A34B91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700213"/>
            <a:ext cx="31178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43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AB22A43-5C33-417E-9FCD-1E3D2E8D0D2B}"/>
              </a:ext>
            </a:extLst>
          </p:cNvPr>
          <p:cNvSpPr>
            <a:spLocks noGrp="1" noChangeArrowheads="1"/>
          </p:cNvSpPr>
          <p:nvPr>
            <p:ph type="title"/>
          </p:nvPr>
        </p:nvSpPr>
        <p:spPr>
          <a:xfrm>
            <a:off x="468313" y="476250"/>
            <a:ext cx="8229600" cy="1143000"/>
          </a:xfrm>
        </p:spPr>
        <p:txBody>
          <a:bodyPr/>
          <a:lstStyle/>
          <a:p>
            <a:pPr eaLnBrk="1" hangingPunct="1"/>
            <a:r>
              <a:rPr lang="en-GB" altLang="en-US" sz="4000"/>
              <a:t>10. Which author wrote the following books?</a:t>
            </a:r>
          </a:p>
        </p:txBody>
      </p:sp>
      <p:sp>
        <p:nvSpPr>
          <p:cNvPr id="12291" name="Rectangle 3">
            <a:extLst>
              <a:ext uri="{FF2B5EF4-FFF2-40B4-BE49-F238E27FC236}">
                <a16:creationId xmlns:a16="http://schemas.microsoft.com/office/drawing/2014/main" id="{2C7A977D-CA55-47C6-97AF-D5D36A27056E}"/>
              </a:ext>
            </a:extLst>
          </p:cNvPr>
          <p:cNvSpPr>
            <a:spLocks noGrp="1" noChangeArrowheads="1"/>
          </p:cNvSpPr>
          <p:nvPr>
            <p:ph type="body" sz="half" idx="1"/>
          </p:nvPr>
        </p:nvSpPr>
        <p:spPr>
          <a:xfrm>
            <a:off x="468313" y="1989138"/>
            <a:ext cx="8291512" cy="4525962"/>
          </a:xfrm>
        </p:spPr>
        <p:txBody>
          <a:bodyPr/>
          <a:lstStyle/>
          <a:p>
            <a:pPr eaLnBrk="1" hangingPunct="1"/>
            <a:r>
              <a:rPr lang="en-GB" altLang="en-US" sz="2800"/>
              <a:t>Demon Dentist</a:t>
            </a:r>
          </a:p>
          <a:p>
            <a:pPr eaLnBrk="1" hangingPunct="1"/>
            <a:r>
              <a:rPr lang="en-GB" altLang="en-US" sz="2800"/>
              <a:t>Ratburger</a:t>
            </a:r>
          </a:p>
          <a:p>
            <a:pPr eaLnBrk="1" hangingPunct="1"/>
            <a:r>
              <a:rPr lang="en-GB" altLang="en-US" sz="2800"/>
              <a:t>Billionaire Boy</a:t>
            </a:r>
          </a:p>
        </p:txBody>
      </p:sp>
      <p:pic>
        <p:nvPicPr>
          <p:cNvPr id="12292" name="Picture 4" descr="MCj03114260000[1]">
            <a:extLst>
              <a:ext uri="{FF2B5EF4-FFF2-40B4-BE49-F238E27FC236}">
                <a16:creationId xmlns:a16="http://schemas.microsoft.com/office/drawing/2014/main" id="{06245CBE-9E14-4A18-A707-45FCBF0EA4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863125" y="2957556"/>
            <a:ext cx="1608750" cy="181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174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BA4C3CC-546E-4834-946A-385C2C35F896}"/>
              </a:ext>
            </a:extLst>
          </p:cNvPr>
          <p:cNvSpPr>
            <a:spLocks noGrp="1" noChangeArrowheads="1"/>
          </p:cNvSpPr>
          <p:nvPr>
            <p:ph type="title"/>
          </p:nvPr>
        </p:nvSpPr>
        <p:spPr>
          <a:xfrm>
            <a:off x="539750" y="1268413"/>
            <a:ext cx="8229600" cy="1143000"/>
          </a:xfrm>
        </p:spPr>
        <p:txBody>
          <a:bodyPr/>
          <a:lstStyle/>
          <a:p>
            <a:pPr eaLnBrk="1" hangingPunct="1"/>
            <a:r>
              <a:rPr lang="en-GB" altLang="en-US" sz="4000"/>
              <a:t>11. The book ‘The Sheep Pig’ by Dick King Smith was turned into which blockbuster film?</a:t>
            </a:r>
          </a:p>
        </p:txBody>
      </p:sp>
      <p:pic>
        <p:nvPicPr>
          <p:cNvPr id="13315" name="Picture 4" descr="MCj03681820000[1]">
            <a:extLst>
              <a:ext uri="{FF2B5EF4-FFF2-40B4-BE49-F238E27FC236}">
                <a16:creationId xmlns:a16="http://schemas.microsoft.com/office/drawing/2014/main" id="{DF4CEB39-7249-4ADD-9F55-7695B04AFA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48038" y="3213100"/>
            <a:ext cx="2860675" cy="285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132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9D222CAE-0912-4BA3-BE6D-5F6E59E54B89}"/>
              </a:ext>
            </a:extLst>
          </p:cNvPr>
          <p:cNvSpPr>
            <a:spLocks noGrp="1" noChangeArrowheads="1"/>
          </p:cNvSpPr>
          <p:nvPr>
            <p:ph type="title"/>
          </p:nvPr>
        </p:nvSpPr>
        <p:spPr>
          <a:xfrm>
            <a:off x="457200" y="341313"/>
            <a:ext cx="8229600" cy="1143000"/>
          </a:xfrm>
        </p:spPr>
        <p:txBody>
          <a:bodyPr/>
          <a:lstStyle/>
          <a:p>
            <a:pPr eaLnBrk="1" hangingPunct="1"/>
            <a:r>
              <a:rPr lang="en-GB" altLang="en-US" sz="4000"/>
              <a:t>12. This is the front cover of which Jacqueline Wilson book?</a:t>
            </a:r>
          </a:p>
        </p:txBody>
      </p:sp>
      <p:pic>
        <p:nvPicPr>
          <p:cNvPr id="14339" name="Picture 8" descr="Image result for The suitcase kid">
            <a:extLst>
              <a:ext uri="{FF2B5EF4-FFF2-40B4-BE49-F238E27FC236}">
                <a16:creationId xmlns:a16="http://schemas.microsoft.com/office/drawing/2014/main" id="{AB2FCE7B-91D5-44D4-BBBD-5478FAE97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773238"/>
            <a:ext cx="31337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02CC1B4-4834-4D0D-906B-46C5C0D0FC55}"/>
              </a:ext>
            </a:extLst>
          </p:cNvPr>
          <p:cNvSpPr/>
          <p:nvPr/>
        </p:nvSpPr>
        <p:spPr>
          <a:xfrm>
            <a:off x="3276600" y="2133600"/>
            <a:ext cx="2519363"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80512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5BBA387-3738-4487-B0A6-2D7E88EED4E6}"/>
              </a:ext>
            </a:extLst>
          </p:cNvPr>
          <p:cNvSpPr>
            <a:spLocks noGrp="1" noChangeArrowheads="1"/>
          </p:cNvSpPr>
          <p:nvPr>
            <p:ph type="title"/>
          </p:nvPr>
        </p:nvSpPr>
        <p:spPr>
          <a:xfrm>
            <a:off x="468313" y="1052513"/>
            <a:ext cx="8229600" cy="1143000"/>
          </a:xfrm>
        </p:spPr>
        <p:txBody>
          <a:bodyPr/>
          <a:lstStyle/>
          <a:p>
            <a:pPr eaLnBrk="1" hangingPunct="1"/>
            <a:r>
              <a:rPr lang="en-GB" altLang="en-US" sz="4000"/>
              <a:t>13. Anthony Horrorwitz wrote the following of books all about which character? </a:t>
            </a:r>
            <a:endParaRPr lang="en-GB" altLang="en-US" sz="4000">
              <a:solidFill>
                <a:srgbClr val="FF0000"/>
              </a:solidFill>
            </a:endParaRPr>
          </a:p>
        </p:txBody>
      </p:sp>
      <p:sp>
        <p:nvSpPr>
          <p:cNvPr id="15363" name="Rectangle 5">
            <a:extLst>
              <a:ext uri="{FF2B5EF4-FFF2-40B4-BE49-F238E27FC236}">
                <a16:creationId xmlns:a16="http://schemas.microsoft.com/office/drawing/2014/main" id="{BBBB33B8-75C0-4426-913A-14C5D6D040CC}"/>
              </a:ext>
            </a:extLst>
          </p:cNvPr>
          <p:cNvSpPr>
            <a:spLocks noGrp="1" noChangeArrowheads="1"/>
          </p:cNvSpPr>
          <p:nvPr>
            <p:ph type="body" sz="half" idx="1"/>
          </p:nvPr>
        </p:nvSpPr>
        <p:spPr>
          <a:xfrm>
            <a:off x="539750" y="2997200"/>
            <a:ext cx="4038600" cy="4525963"/>
          </a:xfrm>
          <a:noFill/>
        </p:spPr>
        <p:txBody>
          <a:bodyPr/>
          <a:lstStyle/>
          <a:p>
            <a:pPr eaLnBrk="1" hangingPunct="1"/>
            <a:r>
              <a:rPr lang="en-GB" altLang="en-US" sz="2800"/>
              <a:t>StormBreaker</a:t>
            </a:r>
          </a:p>
          <a:p>
            <a:pPr eaLnBrk="1" hangingPunct="1"/>
            <a:r>
              <a:rPr lang="en-GB" altLang="en-US" sz="2800"/>
              <a:t>‘Point Blanc’</a:t>
            </a:r>
          </a:p>
          <a:p>
            <a:pPr eaLnBrk="1" hangingPunct="1"/>
            <a:r>
              <a:rPr lang="en-GB" altLang="en-US" sz="2800"/>
              <a:t>‘Skeleton Key’</a:t>
            </a:r>
          </a:p>
          <a:p>
            <a:pPr eaLnBrk="1" hangingPunct="1"/>
            <a:r>
              <a:rPr lang="en-GB" altLang="en-US" sz="2800"/>
              <a:t>‘Scorpia’</a:t>
            </a:r>
          </a:p>
        </p:txBody>
      </p:sp>
      <p:pic>
        <p:nvPicPr>
          <p:cNvPr id="15364" name="Picture 6" descr="MCj02341340000[1]">
            <a:extLst>
              <a:ext uri="{FF2B5EF4-FFF2-40B4-BE49-F238E27FC236}">
                <a16:creationId xmlns:a16="http://schemas.microsoft.com/office/drawing/2014/main" id="{2C95E7FE-653D-4A23-A9C0-87DA24D7F62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683125" y="2918181"/>
            <a:ext cx="1968750" cy="189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435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1AA0757-75E1-412B-809D-BA9507185754}"/>
              </a:ext>
            </a:extLst>
          </p:cNvPr>
          <p:cNvSpPr>
            <a:spLocks noGrp="1" noChangeArrowheads="1"/>
          </p:cNvSpPr>
          <p:nvPr>
            <p:ph type="title"/>
          </p:nvPr>
        </p:nvSpPr>
        <p:spPr>
          <a:xfrm>
            <a:off x="457200" y="274638"/>
            <a:ext cx="8291513" cy="1714500"/>
          </a:xfrm>
        </p:spPr>
        <p:txBody>
          <a:bodyPr/>
          <a:lstStyle/>
          <a:p>
            <a:pPr eaLnBrk="1" hangingPunct="1"/>
            <a:r>
              <a:rPr lang="en-GB" altLang="en-US" sz="4000"/>
              <a:t>14. What did Jack </a:t>
            </a:r>
            <a:r>
              <a:rPr lang="en-GB" altLang="en-US" sz="4000" i="1"/>
              <a:t>NOT</a:t>
            </a:r>
            <a:r>
              <a:rPr lang="en-GB" altLang="en-US" sz="4000"/>
              <a:t> steal from the giant in ‘Jack and the Beanstalk’?</a:t>
            </a:r>
          </a:p>
        </p:txBody>
      </p:sp>
      <p:sp>
        <p:nvSpPr>
          <p:cNvPr id="16387" name="Rectangle 3">
            <a:extLst>
              <a:ext uri="{FF2B5EF4-FFF2-40B4-BE49-F238E27FC236}">
                <a16:creationId xmlns:a16="http://schemas.microsoft.com/office/drawing/2014/main" id="{2746D1BE-BAD3-43DE-9F1D-D04E8E05A227}"/>
              </a:ext>
            </a:extLst>
          </p:cNvPr>
          <p:cNvSpPr>
            <a:spLocks noGrp="1" noChangeArrowheads="1"/>
          </p:cNvSpPr>
          <p:nvPr>
            <p:ph idx="1"/>
          </p:nvPr>
        </p:nvSpPr>
        <p:spPr>
          <a:xfrm>
            <a:off x="457200" y="2349500"/>
            <a:ext cx="8229600" cy="3776663"/>
          </a:xfrm>
        </p:spPr>
        <p:txBody>
          <a:bodyPr/>
          <a:lstStyle/>
          <a:p>
            <a:pPr eaLnBrk="1" hangingPunct="1"/>
            <a:r>
              <a:rPr lang="en-GB" altLang="en-US"/>
              <a:t>A. A bag of </a:t>
            </a:r>
            <a:r>
              <a:rPr lang="en-GB" altLang="en-US">
                <a:solidFill>
                  <a:srgbClr val="FFCC00"/>
                </a:solidFill>
              </a:rPr>
              <a:t>gold</a:t>
            </a:r>
            <a:r>
              <a:rPr lang="en-GB" altLang="en-US"/>
              <a:t>.</a:t>
            </a:r>
          </a:p>
          <a:p>
            <a:pPr eaLnBrk="1" hangingPunct="1"/>
            <a:r>
              <a:rPr lang="en-GB" altLang="en-US"/>
              <a:t>B. A </a:t>
            </a:r>
            <a:r>
              <a:rPr lang="en-GB" altLang="en-US">
                <a:solidFill>
                  <a:srgbClr val="FFCC00"/>
                </a:solidFill>
              </a:rPr>
              <a:t>golden</a:t>
            </a:r>
            <a:r>
              <a:rPr lang="en-GB" altLang="en-US"/>
              <a:t> fleece</a:t>
            </a:r>
          </a:p>
          <a:p>
            <a:pPr eaLnBrk="1" hangingPunct="1"/>
            <a:r>
              <a:rPr lang="en-GB" altLang="en-US"/>
              <a:t>C. A </a:t>
            </a:r>
            <a:r>
              <a:rPr lang="en-GB" altLang="en-US">
                <a:solidFill>
                  <a:srgbClr val="FFCC00"/>
                </a:solidFill>
              </a:rPr>
              <a:t>golden</a:t>
            </a:r>
            <a:r>
              <a:rPr lang="en-GB" altLang="en-US"/>
              <a:t> harp.</a:t>
            </a:r>
          </a:p>
          <a:p>
            <a:pPr eaLnBrk="1" hangingPunct="1"/>
            <a:r>
              <a:rPr lang="en-GB" altLang="en-US"/>
              <a:t>D. A goose that laid </a:t>
            </a:r>
            <a:r>
              <a:rPr lang="en-GB" altLang="en-US">
                <a:solidFill>
                  <a:srgbClr val="FFCC00"/>
                </a:solidFill>
              </a:rPr>
              <a:t>golden</a:t>
            </a:r>
            <a:r>
              <a:rPr lang="en-GB" altLang="en-US"/>
              <a:t> eggs.</a:t>
            </a:r>
          </a:p>
        </p:txBody>
      </p:sp>
    </p:spTree>
    <p:extLst>
      <p:ext uri="{BB962C8B-B14F-4D97-AF65-F5344CB8AC3E}">
        <p14:creationId xmlns:p14="http://schemas.microsoft.com/office/powerpoint/2010/main" val="99685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66A221B-B315-4DDC-AF4F-7FABD8A18CF8}"/>
              </a:ext>
            </a:extLst>
          </p:cNvPr>
          <p:cNvSpPr>
            <a:spLocks noGrp="1" noChangeArrowheads="1"/>
          </p:cNvSpPr>
          <p:nvPr>
            <p:ph type="title"/>
          </p:nvPr>
        </p:nvSpPr>
        <p:spPr/>
        <p:txBody>
          <a:bodyPr/>
          <a:lstStyle/>
          <a:p>
            <a:pPr eaLnBrk="1" hangingPunct="1"/>
            <a:r>
              <a:rPr lang="en-GB" altLang="en-US" sz="4000"/>
              <a:t>15. Which word has been blanked out from the front of this book? </a:t>
            </a:r>
          </a:p>
        </p:txBody>
      </p:sp>
      <p:graphicFrame>
        <p:nvGraphicFramePr>
          <p:cNvPr id="17411" name="Object 4">
            <a:extLst>
              <a:ext uri="{FF2B5EF4-FFF2-40B4-BE49-F238E27FC236}">
                <a16:creationId xmlns:a16="http://schemas.microsoft.com/office/drawing/2014/main" id="{76A277DC-F0FD-4DBE-A88E-312659CC54A8}"/>
              </a:ext>
            </a:extLst>
          </p:cNvPr>
          <p:cNvGraphicFramePr>
            <a:graphicFrameLocks noGrp="1" noChangeAspect="1"/>
          </p:cNvGraphicFramePr>
          <p:nvPr>
            <p:ph idx="1"/>
          </p:nvPr>
        </p:nvGraphicFramePr>
        <p:xfrm>
          <a:off x="1979613" y="1484313"/>
          <a:ext cx="5329237" cy="5245100"/>
        </p:xfrm>
        <a:graphic>
          <a:graphicData uri="http://schemas.openxmlformats.org/presentationml/2006/ole">
            <mc:AlternateContent xmlns:mc="http://schemas.openxmlformats.org/markup-compatibility/2006">
              <mc:Choice xmlns:v="urn:schemas-microsoft-com:vml" Requires="v">
                <p:oleObj spid="_x0000_s31747" name="Image" r:id="rId3" imgW="4752975" imgH="4676775" progId="RM.ColourMagic.2">
                  <p:embed/>
                </p:oleObj>
              </mc:Choice>
              <mc:Fallback>
                <p:oleObj name="Image" r:id="rId3" imgW="4752975" imgH="4676775" progId="RM.ColourMagic.2">
                  <p:embed/>
                  <p:pic>
                    <p:nvPicPr>
                      <p:cNvPr id="17411" name="Object 4">
                        <a:extLst>
                          <a:ext uri="{FF2B5EF4-FFF2-40B4-BE49-F238E27FC236}">
                            <a16:creationId xmlns:a16="http://schemas.microsoft.com/office/drawing/2014/main" id="{76A277DC-F0FD-4DBE-A88E-312659CC5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484313"/>
                        <a:ext cx="5329237"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6599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A686232-DCA6-4E9F-862B-87EFA10FD159}"/>
              </a:ext>
            </a:extLst>
          </p:cNvPr>
          <p:cNvSpPr>
            <a:spLocks noGrp="1" noChangeArrowheads="1"/>
          </p:cNvSpPr>
          <p:nvPr>
            <p:ph type="title"/>
          </p:nvPr>
        </p:nvSpPr>
        <p:spPr/>
        <p:txBody>
          <a:bodyPr/>
          <a:lstStyle/>
          <a:p>
            <a:pPr eaLnBrk="1" hangingPunct="1"/>
            <a:r>
              <a:rPr lang="en-GB" altLang="en-US" sz="4000"/>
              <a:t>16. Which children’s book character is this?</a:t>
            </a:r>
          </a:p>
        </p:txBody>
      </p:sp>
      <p:pic>
        <p:nvPicPr>
          <p:cNvPr id="18435" name="Picture 5" descr="Elmer's Colours">
            <a:hlinkClick r:id="rId2"/>
            <a:extLst>
              <a:ext uri="{FF2B5EF4-FFF2-40B4-BE49-F238E27FC236}">
                <a16:creationId xmlns:a16="http://schemas.microsoft.com/office/drawing/2014/main" id="{8502BE48-079C-4C42-B8C3-A1CD5B727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977" b="14601"/>
          <a:stretch>
            <a:fillRect/>
          </a:stretch>
        </p:blipFill>
        <p:spPr bwMode="auto">
          <a:xfrm>
            <a:off x="1908175" y="2205038"/>
            <a:ext cx="54737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43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A86AF83-E9C6-4879-8BAE-E2E891D99536}"/>
              </a:ext>
            </a:extLst>
          </p:cNvPr>
          <p:cNvSpPr>
            <a:spLocks noGrp="1" noChangeArrowheads="1"/>
          </p:cNvSpPr>
          <p:nvPr>
            <p:ph type="title"/>
          </p:nvPr>
        </p:nvSpPr>
        <p:spPr>
          <a:xfrm>
            <a:off x="457200" y="274638"/>
            <a:ext cx="8218488" cy="2290762"/>
          </a:xfrm>
        </p:spPr>
        <p:txBody>
          <a:bodyPr/>
          <a:lstStyle/>
          <a:p>
            <a:pPr eaLnBrk="1" hangingPunct="1"/>
            <a:r>
              <a:rPr lang="en-GB" altLang="en-US" sz="4000"/>
              <a:t>17. Name all of Snow White’s  Seven Dwarfs. (One point for each!) </a:t>
            </a:r>
          </a:p>
        </p:txBody>
      </p:sp>
      <p:pic>
        <p:nvPicPr>
          <p:cNvPr id="19459" name="Picture 5" descr="sw3">
            <a:extLst>
              <a:ext uri="{FF2B5EF4-FFF2-40B4-BE49-F238E27FC236}">
                <a16:creationId xmlns:a16="http://schemas.microsoft.com/office/drawing/2014/main" id="{A24919DF-C457-4A57-B0CD-40F4B82B8E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326" b="24588"/>
          <a:stretch>
            <a:fillRect/>
          </a:stretch>
        </p:blipFill>
        <p:spPr>
          <a:xfrm>
            <a:off x="1258888" y="2924175"/>
            <a:ext cx="7056437" cy="286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438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CDD1A8-3453-46E3-B2A7-484501599160}"/>
              </a:ext>
            </a:extLst>
          </p:cNvPr>
          <p:cNvSpPr>
            <a:spLocks noGrp="1" noChangeArrowheads="1"/>
          </p:cNvSpPr>
          <p:nvPr>
            <p:ph type="title"/>
          </p:nvPr>
        </p:nvSpPr>
        <p:spPr>
          <a:xfrm>
            <a:off x="457200" y="274638"/>
            <a:ext cx="8218488" cy="1425575"/>
          </a:xfrm>
        </p:spPr>
        <p:txBody>
          <a:bodyPr/>
          <a:lstStyle/>
          <a:p>
            <a:pPr eaLnBrk="1" hangingPunct="1"/>
            <a:r>
              <a:rPr lang="en-GB" altLang="en-US" sz="4000"/>
              <a:t>18. What was the name of this character in ‘The Lion, The Witch and The Wardrobe’?</a:t>
            </a:r>
          </a:p>
        </p:txBody>
      </p:sp>
      <p:pic>
        <p:nvPicPr>
          <p:cNvPr id="20483" name="Picture 5" descr="10886">
            <a:extLst>
              <a:ext uri="{FF2B5EF4-FFF2-40B4-BE49-F238E27FC236}">
                <a16:creationId xmlns:a16="http://schemas.microsoft.com/office/drawing/2014/main" id="{4315400A-66C0-46CC-8967-902A90BE0E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48038" y="2060575"/>
            <a:ext cx="24971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195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ECD60AB-9127-4A3C-BDC7-B3CC0F8C4A98}"/>
              </a:ext>
            </a:extLst>
          </p:cNvPr>
          <p:cNvSpPr>
            <a:spLocks noGrp="1" noChangeArrowheads="1"/>
          </p:cNvSpPr>
          <p:nvPr>
            <p:ph type="title"/>
          </p:nvPr>
        </p:nvSpPr>
        <p:spPr/>
        <p:txBody>
          <a:bodyPr/>
          <a:lstStyle/>
          <a:p>
            <a:pPr eaLnBrk="1" hangingPunct="1"/>
            <a:r>
              <a:rPr lang="en-GB" altLang="en-US" sz="4000"/>
              <a:t>1. Who is this famous book character?</a:t>
            </a:r>
          </a:p>
        </p:txBody>
      </p:sp>
      <p:pic>
        <p:nvPicPr>
          <p:cNvPr id="3075" name="Picture 5" descr="Willy Wonka Figurine">
            <a:extLst>
              <a:ext uri="{FF2B5EF4-FFF2-40B4-BE49-F238E27FC236}">
                <a16:creationId xmlns:a16="http://schemas.microsoft.com/office/drawing/2014/main" id="{22CC264B-71A6-4166-B052-C3F66E19C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555750"/>
            <a:ext cx="3322637"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899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905EB70-3021-47C9-B047-EEB8A301DA0A}"/>
              </a:ext>
            </a:extLst>
          </p:cNvPr>
          <p:cNvSpPr>
            <a:spLocks noGrp="1" noChangeArrowheads="1"/>
          </p:cNvSpPr>
          <p:nvPr>
            <p:ph type="title"/>
          </p:nvPr>
        </p:nvSpPr>
        <p:spPr>
          <a:xfrm>
            <a:off x="457200" y="274638"/>
            <a:ext cx="8291513" cy="1930400"/>
          </a:xfrm>
        </p:spPr>
        <p:txBody>
          <a:bodyPr/>
          <a:lstStyle/>
          <a:p>
            <a:pPr eaLnBrk="1" hangingPunct="1"/>
            <a:r>
              <a:rPr lang="en-GB" altLang="en-US" sz="4000"/>
              <a:t>19. Which of the following books has </a:t>
            </a:r>
            <a:r>
              <a:rPr lang="en-GB" altLang="en-US" sz="4000" i="1"/>
              <a:t>NOT </a:t>
            </a:r>
            <a:r>
              <a:rPr lang="en-GB" altLang="en-US" sz="4000"/>
              <a:t>been turned into a film yet?</a:t>
            </a:r>
          </a:p>
        </p:txBody>
      </p:sp>
      <p:sp>
        <p:nvSpPr>
          <p:cNvPr id="21507" name="Rectangle 3">
            <a:extLst>
              <a:ext uri="{FF2B5EF4-FFF2-40B4-BE49-F238E27FC236}">
                <a16:creationId xmlns:a16="http://schemas.microsoft.com/office/drawing/2014/main" id="{3BBB8941-92BF-44F6-8588-A1919EE8FC4E}"/>
              </a:ext>
            </a:extLst>
          </p:cNvPr>
          <p:cNvSpPr>
            <a:spLocks noGrp="1" noChangeArrowheads="1"/>
          </p:cNvSpPr>
          <p:nvPr>
            <p:ph type="body" sz="half" idx="1"/>
          </p:nvPr>
        </p:nvSpPr>
        <p:spPr>
          <a:xfrm>
            <a:off x="468313" y="2565400"/>
            <a:ext cx="8351837" cy="4525963"/>
          </a:xfrm>
        </p:spPr>
        <p:txBody>
          <a:bodyPr/>
          <a:lstStyle/>
          <a:p>
            <a:pPr eaLnBrk="1" hangingPunct="1"/>
            <a:r>
              <a:rPr lang="en-GB" altLang="en-US" sz="2800"/>
              <a:t>‘The Twits’</a:t>
            </a:r>
          </a:p>
          <a:p>
            <a:pPr eaLnBrk="1" hangingPunct="1"/>
            <a:r>
              <a:rPr lang="en-GB" altLang="en-US" sz="2800"/>
              <a:t>‘The Lion the Witch and the Wardrobe’</a:t>
            </a:r>
          </a:p>
          <a:p>
            <a:pPr eaLnBrk="1" hangingPunct="1"/>
            <a:r>
              <a:rPr lang="en-GB" altLang="en-US" sz="2800"/>
              <a:t>‘Awful Auntie.’</a:t>
            </a:r>
          </a:p>
        </p:txBody>
      </p:sp>
      <p:pic>
        <p:nvPicPr>
          <p:cNvPr id="21508" name="Picture 4" descr="MCj03681820000[1]">
            <a:extLst>
              <a:ext uri="{FF2B5EF4-FFF2-40B4-BE49-F238E27FC236}">
                <a16:creationId xmlns:a16="http://schemas.microsoft.com/office/drawing/2014/main" id="{612B73FF-E724-45EF-B3DF-C4810AAC06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50625" y="2951931"/>
            <a:ext cx="1833750" cy="182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133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EC4D8BB-14D3-41A1-BD68-7AD385FD1C81}"/>
              </a:ext>
            </a:extLst>
          </p:cNvPr>
          <p:cNvSpPr>
            <a:spLocks noGrp="1" noChangeArrowheads="1"/>
          </p:cNvSpPr>
          <p:nvPr>
            <p:ph type="title"/>
          </p:nvPr>
        </p:nvSpPr>
        <p:spPr>
          <a:xfrm>
            <a:off x="468313" y="692150"/>
            <a:ext cx="8229600" cy="1143000"/>
          </a:xfrm>
        </p:spPr>
        <p:txBody>
          <a:bodyPr/>
          <a:lstStyle/>
          <a:p>
            <a:pPr eaLnBrk="1" hangingPunct="1"/>
            <a:r>
              <a:rPr lang="en-GB" altLang="en-US" sz="4000"/>
              <a:t>20. Which famous bear lived in Hundred Acre Wood?</a:t>
            </a:r>
          </a:p>
        </p:txBody>
      </p:sp>
      <p:sp>
        <p:nvSpPr>
          <p:cNvPr id="22531" name="Rectangle 3">
            <a:extLst>
              <a:ext uri="{FF2B5EF4-FFF2-40B4-BE49-F238E27FC236}">
                <a16:creationId xmlns:a16="http://schemas.microsoft.com/office/drawing/2014/main" id="{A1883C24-4F9A-49D8-92E7-6E247E2777C0}"/>
              </a:ext>
            </a:extLst>
          </p:cNvPr>
          <p:cNvSpPr>
            <a:spLocks noGrp="1" noChangeArrowheads="1"/>
          </p:cNvSpPr>
          <p:nvPr>
            <p:ph type="body" sz="half" idx="1"/>
          </p:nvPr>
        </p:nvSpPr>
        <p:spPr>
          <a:xfrm>
            <a:off x="468313" y="2332038"/>
            <a:ext cx="8362950" cy="4525962"/>
          </a:xfrm>
        </p:spPr>
        <p:txBody>
          <a:bodyPr/>
          <a:lstStyle/>
          <a:p>
            <a:pPr eaLnBrk="1" hangingPunct="1"/>
            <a:r>
              <a:rPr lang="en-GB" altLang="en-US" sz="2800"/>
              <a:t>A. Winnie-the-Pooh</a:t>
            </a:r>
          </a:p>
          <a:p>
            <a:pPr eaLnBrk="1" hangingPunct="1"/>
            <a:r>
              <a:rPr lang="en-GB" altLang="en-US" sz="2800"/>
              <a:t>B. Rupert</a:t>
            </a:r>
          </a:p>
          <a:p>
            <a:pPr eaLnBrk="1" hangingPunct="1"/>
            <a:r>
              <a:rPr lang="en-GB" altLang="en-US" sz="2800"/>
              <a:t>C. Paddington</a:t>
            </a:r>
          </a:p>
          <a:p>
            <a:pPr eaLnBrk="1" hangingPunct="1"/>
            <a:r>
              <a:rPr lang="en-GB" altLang="en-US" sz="2800"/>
              <a:t>D. Yogi</a:t>
            </a:r>
          </a:p>
        </p:txBody>
      </p:sp>
      <p:pic>
        <p:nvPicPr>
          <p:cNvPr id="26628" name="MPj03154790000[1].jpg">
            <a:hlinkClick r:id="" action="ppaction://media"/>
            <a:extLst>
              <a:ext uri="{FF2B5EF4-FFF2-40B4-BE49-F238E27FC236}">
                <a16:creationId xmlns:a16="http://schemas.microsoft.com/office/drawing/2014/main" id="{BF5293FF-D9FB-4764-A8AD-2FA791DFCF35}"/>
              </a:ext>
            </a:extLst>
          </p:cNvPr>
          <p:cNvPicPr>
            <a:picLocks noGrp="1" noRot="1" noChangeAspect="1" noChangeArrowheads="1"/>
          </p:cNvPicPr>
          <p:nvPr>
            <p:ph type="media" sz="half" idx="2"/>
            <a:videoFile r:link="rId1"/>
          </p:nvPr>
        </p:nvPicPr>
        <p:blipFill>
          <a:blip r:embed="rId3">
            <a:extLst>
              <a:ext uri="{28A0092B-C50C-407E-A947-70E740481C1C}">
                <a14:useLocalDpi xmlns:a14="http://schemas.microsoft.com/office/drawing/2010/main" val="0"/>
              </a:ext>
            </a:extLst>
          </a:blip>
          <a:stretch>
            <a:fillRect/>
          </a:stretch>
        </p:blipFill>
        <p:spPr>
          <a:xfrm>
            <a:off x="4648200" y="2432844"/>
            <a:ext cx="4038600" cy="28606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8405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628"/>
                                        </p:tgtEl>
                                      </p:cBhvr>
                                    </p:cmd>
                                  </p:childTnLst>
                                </p:cTn>
                              </p:par>
                            </p:childTnLst>
                          </p:cTn>
                        </p:par>
                      </p:childTnLst>
                    </p:cTn>
                  </p:par>
                </p:childTnLst>
              </p:cTn>
              <p:nextCondLst>
                <p:cond evt="onClick" delay="0">
                  <p:tgtEl>
                    <p:spTgt spid="26628"/>
                  </p:tgtEl>
                </p:cond>
              </p:nextCondLst>
            </p:seq>
            <p:video>
              <p:cMediaNode>
                <p:cTn id="7" fill="hold" display="0">
                  <p:stCondLst>
                    <p:cond delay="indefinite"/>
                  </p:stCondLst>
                  <p:endCondLst>
                    <p:cond evt="onNext" delay="0">
                      <p:tgtEl>
                        <p:sldTgt/>
                      </p:tgtEl>
                    </p:cond>
                    <p:cond evt="onPrev" delay="0">
                      <p:tgtEl>
                        <p:sldTgt/>
                      </p:tgtEl>
                    </p:cond>
                  </p:endCondLst>
                </p:cTn>
                <p:tgtEl>
                  <p:spTgt spid="26628"/>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CC33129-E4DC-4202-8FD1-E58BE041C790}"/>
              </a:ext>
            </a:extLst>
          </p:cNvPr>
          <p:cNvSpPr>
            <a:spLocks noGrp="1" noChangeArrowheads="1"/>
          </p:cNvSpPr>
          <p:nvPr>
            <p:ph type="title"/>
          </p:nvPr>
        </p:nvSpPr>
        <p:spPr/>
        <p:txBody>
          <a:bodyPr/>
          <a:lstStyle/>
          <a:p>
            <a:pPr eaLnBrk="1" hangingPunct="1"/>
            <a:r>
              <a:rPr lang="en-GB" altLang="en-US" sz="4000"/>
              <a:t>21. Which magical character is this describing?</a:t>
            </a:r>
          </a:p>
        </p:txBody>
      </p:sp>
      <p:sp>
        <p:nvSpPr>
          <p:cNvPr id="23555" name="Rectangle 3">
            <a:extLst>
              <a:ext uri="{FF2B5EF4-FFF2-40B4-BE49-F238E27FC236}">
                <a16:creationId xmlns:a16="http://schemas.microsoft.com/office/drawing/2014/main" id="{5FC782AA-6BC1-4B6A-B51B-234F9A32F601}"/>
              </a:ext>
            </a:extLst>
          </p:cNvPr>
          <p:cNvSpPr>
            <a:spLocks noGrp="1" noChangeArrowheads="1"/>
          </p:cNvSpPr>
          <p:nvPr>
            <p:ph idx="1"/>
          </p:nvPr>
        </p:nvSpPr>
        <p:spPr>
          <a:xfrm>
            <a:off x="468313" y="1989138"/>
            <a:ext cx="8229600" cy="4525962"/>
          </a:xfrm>
        </p:spPr>
        <p:txBody>
          <a:bodyPr/>
          <a:lstStyle/>
          <a:p>
            <a:pPr eaLnBrk="1" hangingPunct="1"/>
            <a:r>
              <a:rPr lang="en-GB" altLang="en-US"/>
              <a:t>His eyes were black like Hagrid’s but had none of Hagrid’s warmth. They were cold and empty and made you think of dark tunnels. He spoke in barely more than a whisper but you caught every word. He swept around in his long, black cloak criticising everyone.</a:t>
            </a:r>
          </a:p>
        </p:txBody>
      </p:sp>
    </p:spTree>
    <p:extLst>
      <p:ext uri="{BB962C8B-B14F-4D97-AF65-F5344CB8AC3E}">
        <p14:creationId xmlns:p14="http://schemas.microsoft.com/office/powerpoint/2010/main" val="298900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C4D27E0-480E-4EE5-B134-CC0C4E008FF0}"/>
              </a:ext>
            </a:extLst>
          </p:cNvPr>
          <p:cNvSpPr>
            <a:spLocks noGrp="1" noChangeArrowheads="1"/>
          </p:cNvSpPr>
          <p:nvPr>
            <p:ph type="title"/>
          </p:nvPr>
        </p:nvSpPr>
        <p:spPr>
          <a:xfrm>
            <a:off x="468313" y="620713"/>
            <a:ext cx="8229600" cy="1143000"/>
          </a:xfrm>
        </p:spPr>
        <p:txBody>
          <a:bodyPr/>
          <a:lstStyle/>
          <a:p>
            <a:pPr eaLnBrk="1" hangingPunct="1"/>
            <a:r>
              <a:rPr lang="en-GB" altLang="en-US" sz="4000"/>
              <a:t>22. How many children’s books, including picture books, has David Walliams written?</a:t>
            </a:r>
          </a:p>
        </p:txBody>
      </p:sp>
      <p:sp>
        <p:nvSpPr>
          <p:cNvPr id="24579" name="Rectangle 3">
            <a:extLst>
              <a:ext uri="{FF2B5EF4-FFF2-40B4-BE49-F238E27FC236}">
                <a16:creationId xmlns:a16="http://schemas.microsoft.com/office/drawing/2014/main" id="{5243CD03-AADA-42FF-A8DC-8B375CE153D4}"/>
              </a:ext>
            </a:extLst>
          </p:cNvPr>
          <p:cNvSpPr>
            <a:spLocks noGrp="1" noChangeArrowheads="1"/>
          </p:cNvSpPr>
          <p:nvPr>
            <p:ph type="body" sz="half" idx="1"/>
          </p:nvPr>
        </p:nvSpPr>
        <p:spPr>
          <a:xfrm>
            <a:off x="539750" y="2366963"/>
            <a:ext cx="4038600" cy="4525962"/>
          </a:xfrm>
        </p:spPr>
        <p:txBody>
          <a:bodyPr/>
          <a:lstStyle/>
          <a:p>
            <a:pPr eaLnBrk="1" hangingPunct="1"/>
            <a:r>
              <a:rPr lang="en-GB" altLang="en-US" sz="2800"/>
              <a:t>A. 12</a:t>
            </a:r>
          </a:p>
          <a:p>
            <a:pPr eaLnBrk="1" hangingPunct="1"/>
            <a:r>
              <a:rPr lang="en-GB" altLang="en-US" sz="2800"/>
              <a:t>B. 17</a:t>
            </a:r>
          </a:p>
          <a:p>
            <a:pPr eaLnBrk="1" hangingPunct="1"/>
            <a:r>
              <a:rPr lang="en-GB" altLang="en-US" sz="2800"/>
              <a:t>C. 15</a:t>
            </a:r>
          </a:p>
          <a:p>
            <a:pPr eaLnBrk="1" hangingPunct="1"/>
            <a:r>
              <a:rPr lang="en-GB" altLang="en-US" sz="2800"/>
              <a:t>D. 29</a:t>
            </a:r>
          </a:p>
        </p:txBody>
      </p:sp>
      <p:pic>
        <p:nvPicPr>
          <p:cNvPr id="34820" name="MCj03825760000[1].jpg">
            <a:hlinkClick r:id="" action="ppaction://media"/>
            <a:extLst>
              <a:ext uri="{FF2B5EF4-FFF2-40B4-BE49-F238E27FC236}">
                <a16:creationId xmlns:a16="http://schemas.microsoft.com/office/drawing/2014/main" id="{B31EF814-7FA8-4923-AC45-787970B8D1F8}"/>
              </a:ext>
            </a:extLst>
          </p:cNvPr>
          <p:cNvPicPr>
            <a:picLocks noGrp="1" noRot="1" noChangeAspect="1" noChangeArrowheads="1"/>
          </p:cNvPicPr>
          <p:nvPr>
            <p:ph type="media" sz="half" idx="2"/>
            <a:videoFile r:link="rId1"/>
          </p:nvPr>
        </p:nvPicPr>
        <p:blipFill>
          <a:blip r:embed="rId3">
            <a:extLst>
              <a:ext uri="{28A0092B-C50C-407E-A947-70E740481C1C}">
                <a14:useLocalDpi xmlns:a14="http://schemas.microsoft.com/office/drawing/2010/main" val="0"/>
              </a:ext>
            </a:extLst>
          </a:blip>
          <a:srcRect r="3813" b="30003"/>
          <a:stretch>
            <a:fillRect/>
          </a:stretch>
        </p:blipFill>
        <p:spPr>
          <a:xfrm>
            <a:off x="4643438" y="2565400"/>
            <a:ext cx="3884612" cy="302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5348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4820"/>
                                        </p:tgtEl>
                                      </p:cBhvr>
                                    </p:cmd>
                                  </p:childTnLst>
                                </p:cTn>
                              </p:par>
                            </p:childTnLst>
                          </p:cTn>
                        </p:par>
                      </p:childTnLst>
                    </p:cTn>
                  </p:par>
                </p:childTnLst>
              </p:cTn>
              <p:nextCondLst>
                <p:cond evt="onClick" delay="0">
                  <p:tgtEl>
                    <p:spTgt spid="34820"/>
                  </p:tgtEl>
                </p:cond>
              </p:nextCondLst>
            </p:seq>
            <p:video>
              <p:cMediaNode>
                <p:cTn id="7" fill="hold" display="0">
                  <p:stCondLst>
                    <p:cond delay="indefinite"/>
                  </p:stCondLst>
                  <p:endCondLst>
                    <p:cond evt="onNext" delay="0">
                      <p:tgtEl>
                        <p:sldTgt/>
                      </p:tgtEl>
                    </p:cond>
                    <p:cond evt="onPrev" delay="0">
                      <p:tgtEl>
                        <p:sldTgt/>
                      </p:tgtEl>
                    </p:cond>
                  </p:endCondLst>
                </p:cTn>
                <p:tgtEl>
                  <p:spTgt spid="34820"/>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984575F-3793-4330-B32C-9A1827CAC287}"/>
              </a:ext>
            </a:extLst>
          </p:cNvPr>
          <p:cNvSpPr>
            <a:spLocks noGrp="1" noChangeArrowheads="1"/>
          </p:cNvSpPr>
          <p:nvPr>
            <p:ph type="title"/>
          </p:nvPr>
        </p:nvSpPr>
        <p:spPr>
          <a:xfrm>
            <a:off x="395288" y="274638"/>
            <a:ext cx="8291512" cy="1570037"/>
          </a:xfrm>
        </p:spPr>
        <p:txBody>
          <a:bodyPr/>
          <a:lstStyle/>
          <a:p>
            <a:pPr eaLnBrk="1" hangingPunct="1"/>
            <a:r>
              <a:rPr lang="en-GB" altLang="en-US" sz="4000"/>
              <a:t>23. Fill in the blanks and look at the pictures to find the title of this famous Dr. Seus book.</a:t>
            </a:r>
          </a:p>
        </p:txBody>
      </p:sp>
      <p:sp>
        <p:nvSpPr>
          <p:cNvPr id="25603" name="Rectangle 3">
            <a:extLst>
              <a:ext uri="{FF2B5EF4-FFF2-40B4-BE49-F238E27FC236}">
                <a16:creationId xmlns:a16="http://schemas.microsoft.com/office/drawing/2014/main" id="{AD0AD6B1-76E3-4375-84F4-3B237FBF2FEC}"/>
              </a:ext>
            </a:extLst>
          </p:cNvPr>
          <p:cNvSpPr>
            <a:spLocks noGrp="1" noChangeArrowheads="1"/>
          </p:cNvSpPr>
          <p:nvPr>
            <p:ph type="body" sz="half" idx="1"/>
          </p:nvPr>
        </p:nvSpPr>
        <p:spPr>
          <a:xfrm>
            <a:off x="457200" y="2708275"/>
            <a:ext cx="8147050" cy="3417888"/>
          </a:xfrm>
        </p:spPr>
        <p:txBody>
          <a:bodyPr/>
          <a:lstStyle/>
          <a:p>
            <a:pPr marL="533400" indent="-533400" eaLnBrk="1" hangingPunct="1">
              <a:buFontTx/>
              <a:buNone/>
            </a:pPr>
            <a:endParaRPr lang="en-GB" altLang="en-US" sz="4000"/>
          </a:p>
          <a:p>
            <a:pPr marL="533400" indent="-533400" eaLnBrk="1" hangingPunct="1">
              <a:buFontTx/>
              <a:buNone/>
            </a:pPr>
            <a:r>
              <a:rPr lang="en-GB" altLang="en-US" sz="4000"/>
              <a:t>_ _ _               _ _   _ _ _</a:t>
            </a:r>
          </a:p>
        </p:txBody>
      </p:sp>
      <p:pic>
        <p:nvPicPr>
          <p:cNvPr id="25604" name="Picture 4" descr="MCj03264640000[1]">
            <a:extLst>
              <a:ext uri="{FF2B5EF4-FFF2-40B4-BE49-F238E27FC236}">
                <a16:creationId xmlns:a16="http://schemas.microsoft.com/office/drawing/2014/main" id="{1D9E382E-9ACA-4A9E-B8E6-B8F467D4DD5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79613" y="2852738"/>
            <a:ext cx="1544637" cy="124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6" descr="MCj03985970000[1]">
            <a:extLst>
              <a:ext uri="{FF2B5EF4-FFF2-40B4-BE49-F238E27FC236}">
                <a16:creationId xmlns:a16="http://schemas.microsoft.com/office/drawing/2014/main" id="{266301ED-39AD-4622-838E-D17ABF5C5BD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43663" y="2852738"/>
            <a:ext cx="1873250" cy="1322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6244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B6B40BE-23F3-4DD4-836F-37E9B0D2C8B8}"/>
              </a:ext>
            </a:extLst>
          </p:cNvPr>
          <p:cNvSpPr>
            <a:spLocks noGrp="1" noChangeArrowheads="1"/>
          </p:cNvSpPr>
          <p:nvPr>
            <p:ph type="title"/>
          </p:nvPr>
        </p:nvSpPr>
        <p:spPr>
          <a:xfrm>
            <a:off x="468313" y="1052513"/>
            <a:ext cx="8229600" cy="1143000"/>
          </a:xfrm>
        </p:spPr>
        <p:txBody>
          <a:bodyPr/>
          <a:lstStyle/>
          <a:p>
            <a:pPr eaLnBrk="1" hangingPunct="1"/>
            <a:r>
              <a:rPr lang="en-GB" altLang="en-US" sz="4000"/>
              <a:t>24. Which brothers were famous for writing fairy tales?</a:t>
            </a:r>
          </a:p>
        </p:txBody>
      </p:sp>
      <p:pic>
        <p:nvPicPr>
          <p:cNvPr id="26627" name="Picture 4" descr="MMj03653040000[1]">
            <a:extLst>
              <a:ext uri="{FF2B5EF4-FFF2-40B4-BE49-F238E27FC236}">
                <a16:creationId xmlns:a16="http://schemas.microsoft.com/office/drawing/2014/main" id="{687F0610-9E6D-426B-BA24-31D07AF7BBF2}"/>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3059113" y="2565400"/>
            <a:ext cx="3106737" cy="310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435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AA7E583-13CB-4B7C-A96D-0C0CCDC813AB}"/>
              </a:ext>
            </a:extLst>
          </p:cNvPr>
          <p:cNvSpPr>
            <a:spLocks noGrp="1" noChangeArrowheads="1"/>
          </p:cNvSpPr>
          <p:nvPr>
            <p:ph type="title"/>
          </p:nvPr>
        </p:nvSpPr>
        <p:spPr>
          <a:xfrm>
            <a:off x="468313" y="1125538"/>
            <a:ext cx="8229600" cy="1143000"/>
          </a:xfrm>
        </p:spPr>
        <p:txBody>
          <a:bodyPr/>
          <a:lstStyle/>
          <a:p>
            <a:pPr eaLnBrk="1" hangingPunct="1"/>
            <a:r>
              <a:rPr lang="en-GB" altLang="en-US" sz="4000"/>
              <a:t>25. What was the first children’s book Roald Dahl ever wrote?</a:t>
            </a:r>
          </a:p>
        </p:txBody>
      </p:sp>
      <p:pic>
        <p:nvPicPr>
          <p:cNvPr id="27651" name="Picture 4" descr="MCj04040590000[1]">
            <a:extLst>
              <a:ext uri="{FF2B5EF4-FFF2-40B4-BE49-F238E27FC236}">
                <a16:creationId xmlns:a16="http://schemas.microsoft.com/office/drawing/2014/main" id="{5B7A3174-9521-4439-BE2C-A1B09D8C70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3573463"/>
            <a:ext cx="271145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686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9634B5D-4820-43E4-B941-B500531A68DC}"/>
              </a:ext>
            </a:extLst>
          </p:cNvPr>
          <p:cNvSpPr>
            <a:spLocks noGrp="1" noChangeArrowheads="1"/>
          </p:cNvSpPr>
          <p:nvPr>
            <p:ph type="title"/>
          </p:nvPr>
        </p:nvSpPr>
        <p:spPr/>
        <p:txBody>
          <a:bodyPr/>
          <a:lstStyle/>
          <a:p>
            <a:pPr eaLnBrk="1" hangingPunct="1"/>
            <a:r>
              <a:rPr lang="en-GB" altLang="en-US"/>
              <a:t>Tie-Breaker!</a:t>
            </a:r>
          </a:p>
        </p:txBody>
      </p:sp>
      <p:sp>
        <p:nvSpPr>
          <p:cNvPr id="28675" name="Rectangle 3">
            <a:extLst>
              <a:ext uri="{FF2B5EF4-FFF2-40B4-BE49-F238E27FC236}">
                <a16:creationId xmlns:a16="http://schemas.microsoft.com/office/drawing/2014/main" id="{6B77D81E-3690-4FA0-B845-DA9700C7E3BB}"/>
              </a:ext>
            </a:extLst>
          </p:cNvPr>
          <p:cNvSpPr>
            <a:spLocks noGrp="1" noChangeArrowheads="1"/>
          </p:cNvSpPr>
          <p:nvPr>
            <p:ph type="body" sz="half" idx="1"/>
          </p:nvPr>
        </p:nvSpPr>
        <p:spPr>
          <a:xfrm>
            <a:off x="457200" y="1600200"/>
            <a:ext cx="8291513" cy="4525963"/>
          </a:xfrm>
        </p:spPr>
        <p:txBody>
          <a:bodyPr/>
          <a:lstStyle/>
          <a:p>
            <a:pPr eaLnBrk="1" hangingPunct="1"/>
            <a:r>
              <a:rPr lang="en-GB" altLang="en-US" sz="2800"/>
              <a:t>In which year was The Lion, The Witch and The Wardrobe first published?</a:t>
            </a:r>
          </a:p>
          <a:p>
            <a:pPr eaLnBrk="1" hangingPunct="1"/>
            <a:endParaRPr lang="en-GB" altLang="en-US" sz="2800"/>
          </a:p>
          <a:p>
            <a:pPr algn="ctr" eaLnBrk="1" hangingPunct="1">
              <a:buFontTx/>
              <a:buNone/>
            </a:pPr>
            <a:r>
              <a:rPr lang="en-GB" altLang="en-US" sz="2400"/>
              <a:t>(The team closest to the correct year goes through to the final!)</a:t>
            </a:r>
          </a:p>
          <a:p>
            <a:pPr algn="ctr" eaLnBrk="1" hangingPunct="1">
              <a:buFontTx/>
              <a:buNone/>
            </a:pPr>
            <a:endParaRPr lang="en-GB" altLang="en-US" sz="2400"/>
          </a:p>
          <a:p>
            <a:pPr algn="ctr" eaLnBrk="1" hangingPunct="1">
              <a:buFontTx/>
              <a:buNone/>
            </a:pPr>
            <a:endParaRPr lang="en-GB" altLang="en-US" sz="2400"/>
          </a:p>
        </p:txBody>
      </p:sp>
      <p:pic>
        <p:nvPicPr>
          <p:cNvPr id="28676" name="Picture 4" descr="MCj03255400000[1]">
            <a:extLst>
              <a:ext uri="{FF2B5EF4-FFF2-40B4-BE49-F238E27FC236}">
                <a16:creationId xmlns:a16="http://schemas.microsoft.com/office/drawing/2014/main" id="{CE71DF96-2A10-46BA-B9CF-76F0C85DB8DC}"/>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1188" y="4292600"/>
            <a:ext cx="1797050" cy="187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6" descr="MCj02344010000[1]">
            <a:extLst>
              <a:ext uri="{FF2B5EF4-FFF2-40B4-BE49-F238E27FC236}">
                <a16:creationId xmlns:a16="http://schemas.microsoft.com/office/drawing/2014/main" id="{DDD9BEDF-F0AA-43E5-8EEA-84CC675F41B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851275" y="4365625"/>
            <a:ext cx="1817688" cy="196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8" descr="MCj02151680000[1]">
            <a:extLst>
              <a:ext uri="{FF2B5EF4-FFF2-40B4-BE49-F238E27FC236}">
                <a16:creationId xmlns:a16="http://schemas.microsoft.com/office/drawing/2014/main" id="{1B29F126-028A-40CE-B284-F54FD4F51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076700"/>
            <a:ext cx="13954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00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8520748-BE80-4269-89C2-DFB3BF635A10}"/>
              </a:ext>
            </a:extLst>
          </p:cNvPr>
          <p:cNvSpPr>
            <a:spLocks noGrp="1" noChangeArrowheads="1"/>
          </p:cNvSpPr>
          <p:nvPr>
            <p:ph type="title"/>
          </p:nvPr>
        </p:nvSpPr>
        <p:spPr/>
        <p:txBody>
          <a:bodyPr/>
          <a:lstStyle/>
          <a:p>
            <a:pPr eaLnBrk="1" hangingPunct="1"/>
            <a:r>
              <a:rPr lang="en-GB" altLang="en-US"/>
              <a:t>2. Who is this famous author?</a:t>
            </a:r>
          </a:p>
        </p:txBody>
      </p:sp>
      <p:pic>
        <p:nvPicPr>
          <p:cNvPr id="4099" name="Picture 5" descr="J">
            <a:extLst>
              <a:ext uri="{FF2B5EF4-FFF2-40B4-BE49-F238E27FC236}">
                <a16:creationId xmlns:a16="http://schemas.microsoft.com/office/drawing/2014/main" id="{B167452D-BA37-4407-9593-A5A8C71BA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1412875"/>
            <a:ext cx="37798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5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BDFB1D8-1F30-4488-98D2-E49597494FB0}"/>
              </a:ext>
            </a:extLst>
          </p:cNvPr>
          <p:cNvSpPr>
            <a:spLocks noGrp="1" noChangeArrowheads="1"/>
          </p:cNvSpPr>
          <p:nvPr>
            <p:ph type="title"/>
          </p:nvPr>
        </p:nvSpPr>
        <p:spPr/>
        <p:txBody>
          <a:bodyPr/>
          <a:lstStyle/>
          <a:p>
            <a:pPr eaLnBrk="1" hangingPunct="1"/>
            <a:r>
              <a:rPr lang="en-GB" altLang="en-US" sz="4000"/>
              <a:t>3. The author Michael Morpurgo writes books mainly about what? </a:t>
            </a:r>
          </a:p>
        </p:txBody>
      </p:sp>
      <p:sp>
        <p:nvSpPr>
          <p:cNvPr id="5123" name="Rectangle 3">
            <a:extLst>
              <a:ext uri="{FF2B5EF4-FFF2-40B4-BE49-F238E27FC236}">
                <a16:creationId xmlns:a16="http://schemas.microsoft.com/office/drawing/2014/main" id="{42A9F1BC-5036-4CCC-9DB4-872C8F196274}"/>
              </a:ext>
            </a:extLst>
          </p:cNvPr>
          <p:cNvSpPr>
            <a:spLocks noGrp="1" noChangeArrowheads="1"/>
          </p:cNvSpPr>
          <p:nvPr>
            <p:ph type="body" sz="half" idx="1"/>
          </p:nvPr>
        </p:nvSpPr>
        <p:spPr>
          <a:xfrm>
            <a:off x="539750" y="1916113"/>
            <a:ext cx="7561263" cy="4525962"/>
          </a:xfrm>
        </p:spPr>
        <p:txBody>
          <a:bodyPr/>
          <a:lstStyle/>
          <a:p>
            <a:pPr eaLnBrk="1" hangingPunct="1"/>
            <a:r>
              <a:rPr lang="en-GB" altLang="en-US" sz="2800"/>
              <a:t>A. Witches &amp; Wizards</a:t>
            </a:r>
          </a:p>
          <a:p>
            <a:pPr eaLnBrk="1" hangingPunct="1"/>
            <a:r>
              <a:rPr lang="en-GB" altLang="en-US" sz="2800"/>
              <a:t>B. Science Fiction</a:t>
            </a:r>
          </a:p>
          <a:p>
            <a:pPr eaLnBrk="1" hangingPunct="1"/>
            <a:r>
              <a:rPr lang="en-GB" altLang="en-US" sz="2800"/>
              <a:t>C. Adventures set in real places</a:t>
            </a:r>
          </a:p>
          <a:p>
            <a:pPr eaLnBrk="1" hangingPunct="1"/>
            <a:r>
              <a:rPr lang="en-GB" altLang="en-US" sz="2800"/>
              <a:t>D. Comedy</a:t>
            </a:r>
          </a:p>
        </p:txBody>
      </p:sp>
      <p:pic>
        <p:nvPicPr>
          <p:cNvPr id="5124" name="Picture 4" descr="MCj02341340000[1]">
            <a:extLst>
              <a:ext uri="{FF2B5EF4-FFF2-40B4-BE49-F238E27FC236}">
                <a16:creationId xmlns:a16="http://schemas.microsoft.com/office/drawing/2014/main" id="{C60B409F-7750-48E2-BCFC-D2233EC6784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683125" y="2918181"/>
            <a:ext cx="1968750" cy="189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945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3F350C8-ABE7-4CE0-83C4-F9258292F231}"/>
              </a:ext>
            </a:extLst>
          </p:cNvPr>
          <p:cNvSpPr>
            <a:spLocks noGrp="1" noChangeArrowheads="1"/>
          </p:cNvSpPr>
          <p:nvPr>
            <p:ph type="title"/>
          </p:nvPr>
        </p:nvSpPr>
        <p:spPr/>
        <p:txBody>
          <a:bodyPr/>
          <a:lstStyle/>
          <a:p>
            <a:pPr eaLnBrk="1" hangingPunct="1"/>
            <a:r>
              <a:rPr lang="en-GB" altLang="en-US" sz="4000"/>
              <a:t>4. </a:t>
            </a:r>
            <a:r>
              <a:rPr lang="en-GB" altLang="en-US" sz="3600"/>
              <a:t>Which one of Roald Dahl’s characters is being described here?</a:t>
            </a:r>
          </a:p>
        </p:txBody>
      </p:sp>
      <p:sp>
        <p:nvSpPr>
          <p:cNvPr id="6147" name="Rectangle 3">
            <a:extLst>
              <a:ext uri="{FF2B5EF4-FFF2-40B4-BE49-F238E27FC236}">
                <a16:creationId xmlns:a16="http://schemas.microsoft.com/office/drawing/2014/main" id="{C91E3B0E-4CDD-455F-AE22-F8044D1AC825}"/>
              </a:ext>
            </a:extLst>
          </p:cNvPr>
          <p:cNvSpPr>
            <a:spLocks noGrp="1" noChangeArrowheads="1"/>
          </p:cNvSpPr>
          <p:nvPr>
            <p:ph idx="1"/>
          </p:nvPr>
        </p:nvSpPr>
        <p:spPr/>
        <p:txBody>
          <a:bodyPr/>
          <a:lstStyle/>
          <a:p>
            <a:pPr eaLnBrk="1" hangingPunct="1">
              <a:lnSpc>
                <a:spcPct val="90000"/>
              </a:lnSpc>
              <a:buFontTx/>
              <a:buNone/>
            </a:pPr>
            <a:r>
              <a:rPr lang="en-GB" altLang="en-US"/>
              <a:t>   </a:t>
            </a:r>
            <a:r>
              <a:rPr lang="en-GB" altLang="en-US" i="1"/>
              <a:t>“She was above all a most formidable female. She had once been a famous athlete and even now the muscles were still clearly in evidence. You could see them in her bull neck, big shoulders, the thick arms, the sinewy wrists and in the powerful legs. Looking at her you got the feeling this was someone who could bend iron bars and tear telephone directories in half.”</a:t>
            </a:r>
          </a:p>
        </p:txBody>
      </p:sp>
    </p:spTree>
    <p:extLst>
      <p:ext uri="{BB962C8B-B14F-4D97-AF65-F5344CB8AC3E}">
        <p14:creationId xmlns:p14="http://schemas.microsoft.com/office/powerpoint/2010/main" val="272771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2ECAA6E-C8CB-4158-99B5-D993B7E1E402}"/>
              </a:ext>
            </a:extLst>
          </p:cNvPr>
          <p:cNvSpPr>
            <a:spLocks noGrp="1" noChangeArrowheads="1"/>
          </p:cNvSpPr>
          <p:nvPr>
            <p:ph type="title"/>
          </p:nvPr>
        </p:nvSpPr>
        <p:spPr>
          <a:xfrm>
            <a:off x="468313" y="692150"/>
            <a:ext cx="8229600" cy="1143000"/>
          </a:xfrm>
        </p:spPr>
        <p:txBody>
          <a:bodyPr/>
          <a:lstStyle/>
          <a:p>
            <a:pPr eaLnBrk="1" hangingPunct="1"/>
            <a:r>
              <a:rPr lang="en-GB" altLang="en-US" sz="4000"/>
              <a:t>5. What is the name of Mr Filch’s cat in Harry Potter?</a:t>
            </a:r>
          </a:p>
        </p:txBody>
      </p:sp>
      <p:sp>
        <p:nvSpPr>
          <p:cNvPr id="7171" name="Rectangle 3">
            <a:extLst>
              <a:ext uri="{FF2B5EF4-FFF2-40B4-BE49-F238E27FC236}">
                <a16:creationId xmlns:a16="http://schemas.microsoft.com/office/drawing/2014/main" id="{1239CD6D-D11F-471F-9D0D-3EC779B7FFC9}"/>
              </a:ext>
            </a:extLst>
          </p:cNvPr>
          <p:cNvSpPr>
            <a:spLocks noGrp="1" noChangeArrowheads="1"/>
          </p:cNvSpPr>
          <p:nvPr>
            <p:ph type="body" sz="half" idx="1"/>
          </p:nvPr>
        </p:nvSpPr>
        <p:spPr>
          <a:xfrm>
            <a:off x="1187450" y="2332038"/>
            <a:ext cx="4038600" cy="4525962"/>
          </a:xfrm>
        </p:spPr>
        <p:txBody>
          <a:bodyPr/>
          <a:lstStyle/>
          <a:p>
            <a:pPr eaLnBrk="1" hangingPunct="1"/>
            <a:r>
              <a:rPr lang="en-GB" altLang="en-US" sz="2800"/>
              <a:t>A. Mrs Lorris</a:t>
            </a:r>
          </a:p>
          <a:p>
            <a:pPr eaLnBrk="1" hangingPunct="1"/>
            <a:r>
              <a:rPr lang="en-GB" altLang="en-US" sz="2800"/>
              <a:t>B. Mrs Morris</a:t>
            </a:r>
          </a:p>
          <a:p>
            <a:pPr eaLnBrk="1" hangingPunct="1"/>
            <a:r>
              <a:rPr lang="en-GB" altLang="en-US" sz="2800"/>
              <a:t>C. Mrs Doris</a:t>
            </a:r>
          </a:p>
          <a:p>
            <a:pPr eaLnBrk="1" hangingPunct="1"/>
            <a:r>
              <a:rPr lang="en-GB" altLang="en-US" sz="2800"/>
              <a:t>D. Mrs Norris</a:t>
            </a:r>
          </a:p>
        </p:txBody>
      </p:sp>
      <p:pic>
        <p:nvPicPr>
          <p:cNvPr id="7172" name="Picture 4" descr="MCj03985690000[1]">
            <a:extLst>
              <a:ext uri="{FF2B5EF4-FFF2-40B4-BE49-F238E27FC236}">
                <a16:creationId xmlns:a16="http://schemas.microsoft.com/office/drawing/2014/main" id="{BBF4E54A-D6B0-4E32-B45D-0897F0038DC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868750" y="2766306"/>
            <a:ext cx="1597500" cy="219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1836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8ADF2E2-5CED-4CA2-9D34-64D1C16CE098}"/>
              </a:ext>
            </a:extLst>
          </p:cNvPr>
          <p:cNvSpPr>
            <a:spLocks noGrp="1" noChangeArrowheads="1"/>
          </p:cNvSpPr>
          <p:nvPr>
            <p:ph type="title"/>
          </p:nvPr>
        </p:nvSpPr>
        <p:spPr/>
        <p:txBody>
          <a:bodyPr/>
          <a:lstStyle/>
          <a:p>
            <a:pPr eaLnBrk="1" hangingPunct="1"/>
            <a:r>
              <a:rPr lang="en-GB" altLang="en-US" sz="4000"/>
              <a:t>6. This is the front cover of which children’s book?</a:t>
            </a:r>
          </a:p>
        </p:txBody>
      </p:sp>
      <p:graphicFrame>
        <p:nvGraphicFramePr>
          <p:cNvPr id="8195" name="Object 3">
            <a:extLst>
              <a:ext uri="{FF2B5EF4-FFF2-40B4-BE49-F238E27FC236}">
                <a16:creationId xmlns:a16="http://schemas.microsoft.com/office/drawing/2014/main" id="{C1B43481-6DEA-499D-A8CB-C43769A8BA23}"/>
              </a:ext>
            </a:extLst>
          </p:cNvPr>
          <p:cNvGraphicFramePr>
            <a:graphicFrameLocks noGrp="1" noChangeAspect="1"/>
          </p:cNvGraphicFramePr>
          <p:nvPr>
            <p:ph idx="1"/>
          </p:nvPr>
        </p:nvGraphicFramePr>
        <p:xfrm>
          <a:off x="1403350" y="1557338"/>
          <a:ext cx="6337300" cy="4956175"/>
        </p:xfrm>
        <a:graphic>
          <a:graphicData uri="http://schemas.openxmlformats.org/presentationml/2006/ole">
            <mc:AlternateContent xmlns:mc="http://schemas.openxmlformats.org/markup-compatibility/2006">
              <mc:Choice xmlns:v="urn:schemas-microsoft-com:vml" Requires="v">
                <p:oleObj spid="_x0000_s22531" name="Bitmap Image" r:id="rId3" imgW="4761905" imgH="3723810" progId="Paint.Picture">
                  <p:embed/>
                </p:oleObj>
              </mc:Choice>
              <mc:Fallback>
                <p:oleObj name="Bitmap Image" r:id="rId3" imgW="4761905" imgH="3723810" progId="Paint.Picture">
                  <p:embed/>
                  <p:pic>
                    <p:nvPicPr>
                      <p:cNvPr id="8195" name="Object 3">
                        <a:extLst>
                          <a:ext uri="{FF2B5EF4-FFF2-40B4-BE49-F238E27FC236}">
                            <a16:creationId xmlns:a16="http://schemas.microsoft.com/office/drawing/2014/main" id="{C1B43481-6DEA-499D-A8CB-C43769A8B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557338"/>
                        <a:ext cx="6337300" cy="495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9164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D725054-A172-4E6F-A978-53BBDFB1E2A0}"/>
              </a:ext>
            </a:extLst>
          </p:cNvPr>
          <p:cNvSpPr>
            <a:spLocks noGrp="1" noChangeArrowheads="1"/>
          </p:cNvSpPr>
          <p:nvPr>
            <p:ph type="title"/>
          </p:nvPr>
        </p:nvSpPr>
        <p:spPr>
          <a:xfrm>
            <a:off x="468313" y="1412875"/>
            <a:ext cx="8291512" cy="1138238"/>
          </a:xfrm>
        </p:spPr>
        <p:txBody>
          <a:bodyPr/>
          <a:lstStyle/>
          <a:p>
            <a:pPr eaLnBrk="1" hangingPunct="1"/>
            <a:r>
              <a:rPr lang="en-GB" altLang="en-US" sz="4000"/>
              <a:t>7. Who wrote a collection of books called ‘A Series of Unfortunate Events.’</a:t>
            </a:r>
          </a:p>
        </p:txBody>
      </p:sp>
      <p:pic>
        <p:nvPicPr>
          <p:cNvPr id="9219" name="Picture 4" descr="MCj03967000000[1]">
            <a:extLst>
              <a:ext uri="{FF2B5EF4-FFF2-40B4-BE49-F238E27FC236}">
                <a16:creationId xmlns:a16="http://schemas.microsoft.com/office/drawing/2014/main" id="{A02BE2C1-3E82-4CA4-A5B1-752980F6E6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196000" y="3078794"/>
            <a:ext cx="1800000" cy="18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92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45AC1E2-CA92-4CBA-9AE7-8077CBB5A5F0}"/>
              </a:ext>
            </a:extLst>
          </p:cNvPr>
          <p:cNvSpPr>
            <a:spLocks noGrp="1" noChangeArrowheads="1"/>
          </p:cNvSpPr>
          <p:nvPr>
            <p:ph type="title"/>
          </p:nvPr>
        </p:nvSpPr>
        <p:spPr/>
        <p:txBody>
          <a:bodyPr/>
          <a:lstStyle/>
          <a:p>
            <a:pPr eaLnBrk="1" hangingPunct="1"/>
            <a:r>
              <a:rPr lang="en-GB" altLang="en-US" sz="4000"/>
              <a:t>8. Who wrote the following list of books?</a:t>
            </a:r>
          </a:p>
        </p:txBody>
      </p:sp>
      <p:sp>
        <p:nvSpPr>
          <p:cNvPr id="10243" name="Rectangle 3">
            <a:extLst>
              <a:ext uri="{FF2B5EF4-FFF2-40B4-BE49-F238E27FC236}">
                <a16:creationId xmlns:a16="http://schemas.microsoft.com/office/drawing/2014/main" id="{20776230-09DF-42BB-9B7A-A70034D55BD8}"/>
              </a:ext>
            </a:extLst>
          </p:cNvPr>
          <p:cNvSpPr>
            <a:spLocks noGrp="1" noChangeArrowheads="1"/>
          </p:cNvSpPr>
          <p:nvPr>
            <p:ph type="body" sz="half" idx="1"/>
          </p:nvPr>
        </p:nvSpPr>
        <p:spPr>
          <a:xfrm>
            <a:off x="457200" y="2133600"/>
            <a:ext cx="8075613" cy="3992563"/>
          </a:xfrm>
        </p:spPr>
        <p:txBody>
          <a:bodyPr/>
          <a:lstStyle/>
          <a:p>
            <a:pPr eaLnBrk="1" hangingPunct="1"/>
            <a:r>
              <a:rPr lang="en-GB" altLang="en-US" sz="2800"/>
              <a:t>‘The Island of Adventure.’</a:t>
            </a:r>
          </a:p>
          <a:p>
            <a:pPr eaLnBrk="1" hangingPunct="1"/>
            <a:r>
              <a:rPr lang="en-GB" altLang="en-US" sz="2800"/>
              <a:t>‘First Term at Malory Towers.’</a:t>
            </a:r>
          </a:p>
          <a:p>
            <a:pPr eaLnBrk="1" hangingPunct="1"/>
            <a:r>
              <a:rPr lang="en-GB" altLang="en-US" sz="2800"/>
              <a:t>‘Five Go Adventuring again.’</a:t>
            </a:r>
          </a:p>
          <a:p>
            <a:pPr eaLnBrk="1" hangingPunct="1"/>
            <a:r>
              <a:rPr lang="en-GB" altLang="en-US" sz="2800"/>
              <a:t>‘The Enchanted Wood.’</a:t>
            </a:r>
          </a:p>
        </p:txBody>
      </p:sp>
      <p:pic>
        <p:nvPicPr>
          <p:cNvPr id="10244" name="Picture 4" descr="MCj04040590000[1]">
            <a:extLst>
              <a:ext uri="{FF2B5EF4-FFF2-40B4-BE49-F238E27FC236}">
                <a16:creationId xmlns:a16="http://schemas.microsoft.com/office/drawing/2014/main" id="{5D3E26E4-D19F-4874-B48B-0D5DC49F91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56250" y="2957556"/>
            <a:ext cx="1822500" cy="181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9401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Widescreen</PresentationFormat>
  <Paragraphs>68</Paragraphs>
  <Slides>27</Slides>
  <Notes>0</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Calibri</vt:lpstr>
      <vt:lpstr>Calibri Light</vt:lpstr>
      <vt:lpstr>Office Theme</vt:lpstr>
      <vt:lpstr>Bitmap Image</vt:lpstr>
      <vt:lpstr>Image</vt:lpstr>
      <vt:lpstr>World Book Day Quiz 2018</vt:lpstr>
      <vt:lpstr>1. Who is this famous book character?</vt:lpstr>
      <vt:lpstr>2. Who is this famous author?</vt:lpstr>
      <vt:lpstr>3. The author Michael Morpurgo writes books mainly about what? </vt:lpstr>
      <vt:lpstr>4. Which one of Roald Dahl’s characters is being described here?</vt:lpstr>
      <vt:lpstr>5. What is the name of Mr Filch’s cat in Harry Potter?</vt:lpstr>
      <vt:lpstr>6. This is the front cover of which children’s book?</vt:lpstr>
      <vt:lpstr>7. Who wrote a collection of books called ‘A Series of Unfortunate Events.’</vt:lpstr>
      <vt:lpstr>8. Who wrote the following list of books?</vt:lpstr>
      <vt:lpstr>9. Who is this famous children’s author?</vt:lpstr>
      <vt:lpstr>10. Which author wrote the following books?</vt:lpstr>
      <vt:lpstr>11. The book ‘The Sheep Pig’ by Dick King Smith was turned into which blockbuster film?</vt:lpstr>
      <vt:lpstr>12. This is the front cover of which Jacqueline Wilson book?</vt:lpstr>
      <vt:lpstr>13. Anthony Horrorwitz wrote the following of books all about which character? </vt:lpstr>
      <vt:lpstr>14. What did Jack NOT steal from the giant in ‘Jack and the Beanstalk’?</vt:lpstr>
      <vt:lpstr>15. Which word has been blanked out from the front of this book? </vt:lpstr>
      <vt:lpstr>16. Which children’s book character is this?</vt:lpstr>
      <vt:lpstr>17. Name all of Snow White’s  Seven Dwarfs. (One point for each!) </vt:lpstr>
      <vt:lpstr>18. What was the name of this character in ‘The Lion, The Witch and The Wardrobe’?</vt:lpstr>
      <vt:lpstr>19. Which of the following books has NOT been turned into a film yet?</vt:lpstr>
      <vt:lpstr>20. Which famous bear lived in Hundred Acre Wood?</vt:lpstr>
      <vt:lpstr>21. Which magical character is this describing?</vt:lpstr>
      <vt:lpstr>22. How many children’s books, including picture books, has David Walliams written?</vt:lpstr>
      <vt:lpstr>23. Fill in the blanks and look at the pictures to find the title of this famous Dr. Seus book.</vt:lpstr>
      <vt:lpstr>24. Which brothers were famous for writing fairy tales?</vt:lpstr>
      <vt:lpstr>25. What was the first children’s book Roald Dahl ever wrote?</vt:lpstr>
      <vt:lpstr>Tie-Breaker!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Book Day Quiz 2018</dc:title>
  <cp:lastModifiedBy>P MULKERNS</cp:lastModifiedBy>
  <cp:revision>1</cp:revision>
  <dcterms:modified xsi:type="dcterms:W3CDTF">2018-03-01T10:28:08Z</dcterms:modified>
</cp:coreProperties>
</file>